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8" roundtripDataSignature="AMtx7mgdZeMTdKJTDIlEBSqFEq/xngyT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slide" Target="slides/slide41.xml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customschemas.google.com/relationships/presentationmetadata" Target="metadata"/><Relationship Id="rId25" Type="http://schemas.openxmlformats.org/officeDocument/2006/relationships/slide" Target="slides/slide20.xml"/><Relationship Id="rId47" Type="http://schemas.openxmlformats.org/officeDocument/2006/relationships/slide" Target="slides/slide42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9.png>
</file>

<file path=ppt/media/image20.jpg>
</file>

<file path=ppt/media/image21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3.png>
</file>

<file path=ppt/media/image34.png>
</file>

<file path=ppt/media/image35.gif>
</file>

<file path=ppt/media/image36.gif>
</file>

<file path=ppt/media/image37.png>
</file>

<file path=ppt/media/image38.png>
</file>

<file path=ppt/media/image39.png>
</file>

<file path=ppt/media/image4.png>
</file>

<file path=ppt/media/image40.png>
</file>

<file path=ppt/media/image41.gif>
</file>

<file path=ppt/media/image42.png>
</file>

<file path=ppt/media/image43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79dfcc61f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e79dfcc61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/>
              <a:t>Mentores esta sección es importante para lo que viene mas adelante.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e79dfcc61f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e79dfcc61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8" name="Google Shape;48;p5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53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sz="120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sz="12000"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sz="12000"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sz="12000"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sz="12000"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sz="12000"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sz="12000"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sz="12000"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sz="12000"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53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5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" name="Google Shape;13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" name="Google Shape;14;p4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5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45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" name="Google Shape;18;p45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" name="Google Shape;19;p4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6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46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4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4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4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4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0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1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" name="Google Shape;41;p5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51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3" name="Google Shape;43;p5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5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5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Relationship Id="rId4" Type="http://schemas.openxmlformats.org/officeDocument/2006/relationships/image" Target="../media/image4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jpg"/><Relationship Id="rId4" Type="http://schemas.openxmlformats.org/officeDocument/2006/relationships/image" Target="../media/image28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26.png"/><Relationship Id="rId5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3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jpg"/><Relationship Id="rId4" Type="http://schemas.openxmlformats.org/officeDocument/2006/relationships/image" Target="../media/image36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Relationship Id="rId4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jpg"/><Relationship Id="rId4" Type="http://schemas.openxmlformats.org/officeDocument/2006/relationships/image" Target="../media/image35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png"/><Relationship Id="rId4" Type="http://schemas.openxmlformats.org/officeDocument/2006/relationships/image" Target="../media/image4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0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44" name="Google Shape;144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45" name="Google Shape;14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0"/>
          <p:cNvSpPr/>
          <p:nvPr/>
        </p:nvSpPr>
        <p:spPr>
          <a:xfrm>
            <a:off x="2822223" y="447550"/>
            <a:ext cx="4208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El atributo id</a:t>
            </a:r>
            <a:endParaRPr b="1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0"/>
          <p:cNvSpPr/>
          <p:nvPr/>
        </p:nvSpPr>
        <p:spPr>
          <a:xfrm>
            <a:off x="1926770" y="1406625"/>
            <a:ext cx="630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 usa para definir un estilo específico de un elemento en especial: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56858" y="1905000"/>
            <a:ext cx="2847975" cy="53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0"/>
          <p:cNvSpPr/>
          <p:nvPr/>
        </p:nvSpPr>
        <p:spPr>
          <a:xfrm>
            <a:off x="2067831" y="2676315"/>
            <a:ext cx="59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luego defina un estilo para el elemento con la identificación específica: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16086" y="3107871"/>
            <a:ext cx="2219325" cy="13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56" name="Google Shape;156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57" name="Google Shape;15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6124" y="1487100"/>
            <a:ext cx="3080150" cy="314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7072" y="2309002"/>
            <a:ext cx="1828375" cy="13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1"/>
          <p:cNvSpPr/>
          <p:nvPr/>
        </p:nvSpPr>
        <p:spPr>
          <a:xfrm>
            <a:off x="2822224" y="447550"/>
            <a:ext cx="3756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El atributo id</a:t>
            </a:r>
            <a:endParaRPr b="1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66" name="Google Shape;166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67" name="Google Shape;16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2"/>
          <p:cNvSpPr/>
          <p:nvPr/>
        </p:nvSpPr>
        <p:spPr>
          <a:xfrm>
            <a:off x="1970315" y="611969"/>
            <a:ext cx="5529943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El atributo de clase</a:t>
            </a:r>
            <a:endParaRPr b="1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2"/>
          <p:cNvSpPr/>
          <p:nvPr/>
        </p:nvSpPr>
        <p:spPr>
          <a:xfrm>
            <a:off x="1287725" y="1439275"/>
            <a:ext cx="6745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Para definir un estilo para tipos especiales de elementos, agregá un atributo </a:t>
            </a: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 del elemento: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15343" y="2177143"/>
            <a:ext cx="3105150" cy="48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2"/>
          <p:cNvSpPr/>
          <p:nvPr/>
        </p:nvSpPr>
        <p:spPr>
          <a:xfrm>
            <a:off x="1807029" y="2963283"/>
            <a:ext cx="572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luego defina un estilo para los elementos con la clase específica: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50771" y="3521529"/>
            <a:ext cx="20764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ge79dfcc61f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0" y="7650"/>
            <a:ext cx="913184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e79dfcc61f_0_9"/>
          <p:cNvSpPr/>
          <p:nvPr/>
        </p:nvSpPr>
        <p:spPr>
          <a:xfrm>
            <a:off x="3275041" y="457375"/>
            <a:ext cx="4448700" cy="11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¿Dudas o preguntas?</a:t>
            </a:r>
            <a:endParaRPr b="0" i="0" sz="2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ge79dfcc61f_0_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98850" y="2265500"/>
            <a:ext cx="4306975" cy="1993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90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3"/>
          <p:cNvSpPr/>
          <p:nvPr/>
        </p:nvSpPr>
        <p:spPr>
          <a:xfrm>
            <a:off x="3718251" y="882975"/>
            <a:ext cx="3695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s-ES" sz="4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ACTIVIDAD</a:t>
            </a:r>
            <a:endParaRPr b="1" i="0" sz="48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40000" y="1800900"/>
            <a:ext cx="3029100" cy="16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92" name="Google Shape;19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4"/>
          <p:cNvSpPr/>
          <p:nvPr/>
        </p:nvSpPr>
        <p:spPr>
          <a:xfrm>
            <a:off x="586025" y="517750"/>
            <a:ext cx="8799300" cy="8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s-ES" sz="35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Mover el código CSS a una Hoja nueva</a:t>
            </a:r>
            <a:endParaRPr b="1" i="0" sz="35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42241" y="1219201"/>
            <a:ext cx="2641517" cy="3691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76374" y="1917277"/>
            <a:ext cx="3076425" cy="24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02" name="Google Shape;20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03" name="Google Shape;20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5"/>
          <p:cNvSpPr/>
          <p:nvPr/>
        </p:nvSpPr>
        <p:spPr>
          <a:xfrm>
            <a:off x="2460524" y="452425"/>
            <a:ext cx="4688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Selectores CSS</a:t>
            </a:r>
            <a:endParaRPr b="1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5"/>
          <p:cNvSpPr/>
          <p:nvPr/>
        </p:nvSpPr>
        <p:spPr>
          <a:xfrm>
            <a:off x="1094050" y="1274575"/>
            <a:ext cx="7358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Los selectores CSS se utilizan para "encontrar" (o seleccionar) los elementos HTML que desea diseñar.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Podemos dividir los selectores CSS en cinco categorías: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1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Selectores simples </a:t>
            </a:r>
            <a:endParaRPr b="0" i="1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(seleccione elementos basados ​​en nombre, id, clase).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1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Selectores combinados</a:t>
            </a: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(seleccione elementos basados ​​en una relación específica entre ellos).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1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Selectores de Pseudo-Clases </a:t>
            </a:r>
            <a:endParaRPr b="0" i="1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(seleccione elementos basados ​​en un cierto estado).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1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Selectores de pseudoelementos</a:t>
            </a:r>
            <a:endParaRPr b="0" i="1" sz="12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(seleccionar y diseñar una parte de un elemento).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1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Selectores de atributos</a:t>
            </a:r>
            <a:endParaRPr b="0" i="1" sz="12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(seleccione elementos basados ​​en un atributo o valor de atributo)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11" name="Google Shape;21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12" name="Google Shape;21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6"/>
          <p:cNvSpPr/>
          <p:nvPr/>
        </p:nvSpPr>
        <p:spPr>
          <a:xfrm>
            <a:off x="1507108" y="497096"/>
            <a:ext cx="6806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El selector de elementos</a:t>
            </a:r>
            <a:endParaRPr b="0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6"/>
          <p:cNvSpPr/>
          <p:nvPr/>
        </p:nvSpPr>
        <p:spPr>
          <a:xfrm>
            <a:off x="2391103" y="1569160"/>
            <a:ext cx="457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El selector de elementos selecciona elementos HTML en función del nombre del elemento.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70586" y="2564524"/>
            <a:ext cx="194310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21" name="Google Shape;22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22" name="Google Shape;22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0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7"/>
          <p:cNvSpPr/>
          <p:nvPr/>
        </p:nvSpPr>
        <p:spPr>
          <a:xfrm>
            <a:off x="2511321" y="594317"/>
            <a:ext cx="4515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El selector de id</a:t>
            </a:r>
            <a:endParaRPr b="0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7"/>
          <p:cNvSpPr/>
          <p:nvPr/>
        </p:nvSpPr>
        <p:spPr>
          <a:xfrm>
            <a:off x="2286000" y="1592809"/>
            <a:ext cx="457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Utiliza el atributo id de un elemento HTML para seleccionar un elemento específico.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0662" y="2446283"/>
            <a:ext cx="1876425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31" name="Google Shape;23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32" name="Google Shape;23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8"/>
          <p:cNvSpPr/>
          <p:nvPr/>
        </p:nvSpPr>
        <p:spPr>
          <a:xfrm>
            <a:off x="1667730" y="715186"/>
            <a:ext cx="6178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Selector descendiente</a:t>
            </a:r>
            <a:endParaRPr b="0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8"/>
          <p:cNvSpPr/>
          <p:nvPr/>
        </p:nvSpPr>
        <p:spPr>
          <a:xfrm>
            <a:off x="2243958" y="1729452"/>
            <a:ext cx="45720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El selector descendiente coincide con todos los elementos que son descendientes de un elemento especificado.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34255" y="3055883"/>
            <a:ext cx="2343150" cy="7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/>
          <p:nvPr/>
        </p:nvSpPr>
        <p:spPr>
          <a:xfrm>
            <a:off x="678426" y="324465"/>
            <a:ext cx="8229600" cy="1160206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25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8"/>
          <p:cNvSpPr/>
          <p:nvPr/>
        </p:nvSpPr>
        <p:spPr>
          <a:xfrm>
            <a:off x="757084" y="324465"/>
            <a:ext cx="2202426" cy="1160206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rgbClr val="4613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IMAGEN</a:t>
            </a:r>
            <a:endParaRPr/>
          </a:p>
        </p:txBody>
      </p:sp>
      <p:sp>
        <p:nvSpPr>
          <p:cNvPr id="65" name="Google Shape;65;p8"/>
          <p:cNvSpPr/>
          <p:nvPr/>
        </p:nvSpPr>
        <p:spPr>
          <a:xfrm>
            <a:off x="2959510" y="324465"/>
            <a:ext cx="5948516" cy="1160206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DATOS BASICOS</a:t>
            </a:r>
            <a:endParaRPr/>
          </a:p>
        </p:txBody>
      </p:sp>
      <p:sp>
        <p:nvSpPr>
          <p:cNvPr id="66" name="Google Shape;66;p8"/>
          <p:cNvSpPr/>
          <p:nvPr/>
        </p:nvSpPr>
        <p:spPr>
          <a:xfrm>
            <a:off x="678426" y="1484671"/>
            <a:ext cx="8229600" cy="3658829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rgbClr val="4613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8"/>
          <p:cNvSpPr/>
          <p:nvPr/>
        </p:nvSpPr>
        <p:spPr>
          <a:xfrm>
            <a:off x="1071716" y="1877961"/>
            <a:ext cx="7246374" cy="766916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25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FORMACIÓN</a:t>
            </a:r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1071716" y="2825545"/>
            <a:ext cx="7246374" cy="766916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25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TRABAJOS</a:t>
            </a:r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1170039" y="3805083"/>
            <a:ext cx="7246374" cy="766916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25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CURSOS</a:t>
            </a: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2959509" y="1272049"/>
            <a:ext cx="5948515" cy="21262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8"/>
          <p:cNvSpPr/>
          <p:nvPr/>
        </p:nvSpPr>
        <p:spPr>
          <a:xfrm>
            <a:off x="2939843" y="1234255"/>
            <a:ext cx="2222093" cy="277147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25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FORMACIÓN</a:t>
            </a:r>
            <a:endParaRPr/>
          </a:p>
        </p:txBody>
      </p:sp>
      <p:sp>
        <p:nvSpPr>
          <p:cNvPr id="72" name="Google Shape;72;p8"/>
          <p:cNvSpPr/>
          <p:nvPr/>
        </p:nvSpPr>
        <p:spPr>
          <a:xfrm>
            <a:off x="4822721" y="1234255"/>
            <a:ext cx="2222093" cy="277147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25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FORMACIÓN</a:t>
            </a:r>
            <a:endParaRPr/>
          </a:p>
        </p:txBody>
      </p:sp>
      <p:sp>
        <p:nvSpPr>
          <p:cNvPr id="73" name="Google Shape;73;p8"/>
          <p:cNvSpPr/>
          <p:nvPr/>
        </p:nvSpPr>
        <p:spPr>
          <a:xfrm>
            <a:off x="6710514" y="1240399"/>
            <a:ext cx="2222093" cy="277147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252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FORMACIÓN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42" name="Google Shape;24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9"/>
          <p:cNvSpPr/>
          <p:nvPr/>
        </p:nvSpPr>
        <p:spPr>
          <a:xfrm>
            <a:off x="2481754" y="723069"/>
            <a:ext cx="4766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Selector de Hijos</a:t>
            </a:r>
            <a:endParaRPr b="0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9"/>
          <p:cNvSpPr/>
          <p:nvPr/>
        </p:nvSpPr>
        <p:spPr>
          <a:xfrm>
            <a:off x="2514600" y="1858195"/>
            <a:ext cx="457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El selector hijo selecciona todos los elementos que son hijos de un elemento especificado.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5" name="Google Shape;24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23593" y="2806262"/>
            <a:ext cx="2343150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52" name="Google Shape;25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0"/>
          <p:cNvSpPr/>
          <p:nvPr/>
        </p:nvSpPr>
        <p:spPr>
          <a:xfrm>
            <a:off x="3080903" y="709931"/>
            <a:ext cx="3634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Comentarios</a:t>
            </a:r>
            <a:endParaRPr b="0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0"/>
          <p:cNvSpPr/>
          <p:nvPr/>
        </p:nvSpPr>
        <p:spPr>
          <a:xfrm>
            <a:off x="2732690" y="1734708"/>
            <a:ext cx="45720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Los comentarios se utilizan para explicar el código y pueden ser útiles cuando edite el código fuente en una fecha posterior.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10607" y="3124200"/>
            <a:ext cx="3152775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62" name="Google Shape;26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1"/>
          <p:cNvSpPr/>
          <p:nvPr/>
        </p:nvSpPr>
        <p:spPr>
          <a:xfrm>
            <a:off x="3829528" y="546032"/>
            <a:ext cx="2286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Colores</a:t>
            </a:r>
            <a:endParaRPr b="0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1"/>
          <p:cNvSpPr/>
          <p:nvPr/>
        </p:nvSpPr>
        <p:spPr>
          <a:xfrm>
            <a:off x="2614448" y="1600692"/>
            <a:ext cx="457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Los colores se especifican utilizando nombres de color predefinidos o valores RGB, HEX, HSL, RGBA, HSLA.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49900" y="2554014"/>
            <a:ext cx="6445542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71" name="Google Shape;27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72" name="Google Shape;27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2"/>
          <p:cNvSpPr/>
          <p:nvPr/>
        </p:nvSpPr>
        <p:spPr>
          <a:xfrm>
            <a:off x="2059390" y="641614"/>
            <a:ext cx="5107488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Background Color</a:t>
            </a:r>
            <a:endParaRPr b="0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2"/>
          <p:cNvSpPr/>
          <p:nvPr/>
        </p:nvSpPr>
        <p:spPr>
          <a:xfrm>
            <a:off x="2264979" y="1647988"/>
            <a:ext cx="45720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 pueden establecer el color de fondo para los elementos HTML con este atributo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5" name="Google Shape;275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70434" y="2622331"/>
            <a:ext cx="6677863" cy="13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3"/>
          <p:cNvSpPr/>
          <p:nvPr/>
        </p:nvSpPr>
        <p:spPr>
          <a:xfrm>
            <a:off x="3787774" y="791025"/>
            <a:ext cx="3731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s-ES" sz="4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ACTIVIDAD</a:t>
            </a:r>
            <a:endParaRPr b="0" i="0" sz="48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2" name="Google Shape;282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9400" y="1789125"/>
            <a:ext cx="2275525" cy="227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88" name="Google Shape;28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89" name="Google Shape;28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4"/>
          <p:cNvSpPr/>
          <p:nvPr/>
        </p:nvSpPr>
        <p:spPr>
          <a:xfrm>
            <a:off x="781234" y="614505"/>
            <a:ext cx="7661429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ES" sz="36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Crear una maqueta para nuestro Curriculum Vitae web</a:t>
            </a:r>
            <a:endParaRPr b="0" i="0" sz="36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4"/>
          <p:cNvSpPr/>
          <p:nvPr/>
        </p:nvSpPr>
        <p:spPr>
          <a:xfrm>
            <a:off x="1633491" y="2202418"/>
            <a:ext cx="580599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20A8"/>
              </a:buClr>
              <a:buSzPts val="2400"/>
              <a:buFont typeface="Arial"/>
              <a:buChar char="●"/>
            </a:pPr>
            <a:r>
              <a:rPr b="0" i="0" lang="es-ES" sz="2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¿Qué Debería tener CV?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20A8"/>
              </a:buClr>
              <a:buSzPts val="2400"/>
              <a:buFont typeface="Arial"/>
              <a:buChar char="●"/>
            </a:pPr>
            <a:r>
              <a:rPr b="0" i="0" lang="es-ES" sz="2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Armar la maqueta en html</a:t>
            </a:r>
            <a:endParaRPr b="0" i="0" sz="2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20A8"/>
              </a:buClr>
              <a:buSzPts val="2400"/>
              <a:buFont typeface="Arial"/>
              <a:buChar char="●"/>
            </a:pPr>
            <a:r>
              <a:rPr b="0" i="0" lang="es-ES" sz="2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Agregar colores a cada sección.</a:t>
            </a:r>
            <a:endParaRPr b="0" i="0" sz="2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97" name="Google Shape;29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98" name="Google Shape;29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6600"/>
            <a:ext cx="9144000" cy="5190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94999" y="400220"/>
            <a:ext cx="5591175" cy="8953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5"/>
          <p:cNvSpPr/>
          <p:nvPr/>
        </p:nvSpPr>
        <p:spPr>
          <a:xfrm>
            <a:off x="3529710" y="1882229"/>
            <a:ext cx="3950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Breve Repaso</a:t>
            </a:r>
            <a:endParaRPr b="0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06" name="Google Shape;30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07" name="Google Shape;30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6"/>
          <p:cNvSpPr/>
          <p:nvPr/>
        </p:nvSpPr>
        <p:spPr>
          <a:xfrm>
            <a:off x="795400" y="1858578"/>
            <a:ext cx="79914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30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¿Qué propiedades aplican para los párrafos?</a:t>
            </a:r>
            <a:endParaRPr b="1" i="0" sz="30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14" name="Google Shape;31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15" name="Google Shape;31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7"/>
          <p:cNvSpPr/>
          <p:nvPr/>
        </p:nvSpPr>
        <p:spPr>
          <a:xfrm>
            <a:off x="719188" y="1858569"/>
            <a:ext cx="841287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30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¿Qué propiedad nos permite definir una fuente?</a:t>
            </a:r>
            <a:endParaRPr b="1" i="0" sz="30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22" name="Google Shape;32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23" name="Google Shape;32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8"/>
          <p:cNvSpPr/>
          <p:nvPr/>
        </p:nvSpPr>
        <p:spPr>
          <a:xfrm>
            <a:off x="2182668" y="1831936"/>
            <a:ext cx="5436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30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¿Cómo definimos los colores?</a:t>
            </a:r>
            <a:endParaRPr b="1" i="0" sz="30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0" y="7650"/>
            <a:ext cx="913184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2"/>
          <p:cNvSpPr/>
          <p:nvPr/>
        </p:nvSpPr>
        <p:spPr>
          <a:xfrm>
            <a:off x="4761425" y="444313"/>
            <a:ext cx="16890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s-ES" sz="4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 b="0" i="0" sz="48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30" name="Google Shape;33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31" name="Google Shape;33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9"/>
          <p:cNvSpPr/>
          <p:nvPr/>
        </p:nvSpPr>
        <p:spPr>
          <a:xfrm>
            <a:off x="574534" y="1840814"/>
            <a:ext cx="829425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30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¿Cómo podemos hacer transparente  un color?</a:t>
            </a:r>
            <a:endParaRPr b="1" i="0" sz="30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0"/>
          <p:cNvSpPr/>
          <p:nvPr/>
        </p:nvSpPr>
        <p:spPr>
          <a:xfrm>
            <a:off x="3605177" y="884975"/>
            <a:ext cx="3669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s-ES" sz="4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ACTIVIDAD</a:t>
            </a:r>
            <a:endParaRPr b="1" i="0" sz="48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9" name="Google Shape;339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82600" y="1798375"/>
            <a:ext cx="2407025" cy="17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45" name="Google Shape;345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46" name="Google Shape;34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1"/>
          <p:cNvSpPr/>
          <p:nvPr/>
        </p:nvSpPr>
        <p:spPr>
          <a:xfrm>
            <a:off x="400325" y="500275"/>
            <a:ext cx="8520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Crea la página principal de nuestra tienda online</a:t>
            </a:r>
            <a:endParaRPr b="1" i="0" sz="28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8" name="Google Shape;348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78955" y="1198328"/>
            <a:ext cx="4963341" cy="3537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54" name="Google Shape;354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55" name="Google Shape;35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2"/>
          <p:cNvSpPr/>
          <p:nvPr/>
        </p:nvSpPr>
        <p:spPr>
          <a:xfrm>
            <a:off x="400325" y="500275"/>
            <a:ext cx="8554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Crear la página principal de nuestra tienda online</a:t>
            </a:r>
            <a:endParaRPr b="1" i="0" sz="28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2"/>
          <p:cNvSpPr/>
          <p:nvPr/>
        </p:nvSpPr>
        <p:spPr>
          <a:xfrm>
            <a:off x="1933113" y="1662360"/>
            <a:ext cx="54552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20A8"/>
              </a:buClr>
              <a:buSzPts val="2400"/>
              <a:buFont typeface="Arial"/>
              <a:buChar char="●"/>
            </a:pPr>
            <a:r>
              <a:rPr b="0" i="0" lang="es-ES" sz="2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¿Debería tener Menú?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20A8"/>
              </a:buClr>
              <a:buSzPts val="2400"/>
              <a:buFont typeface="Arial"/>
              <a:buChar char="●"/>
            </a:pPr>
            <a:r>
              <a:rPr b="0" i="0" lang="es-ES" sz="2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¿Va a tener una imagen principal o un slider?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20A8"/>
              </a:buClr>
              <a:buSzPts val="2400"/>
              <a:buFont typeface="Arial"/>
              <a:buChar char="●"/>
            </a:pPr>
            <a:r>
              <a:rPr b="0" i="0" lang="es-ES" sz="2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¿Vamos a agregar un footer?</a:t>
            </a:r>
            <a:endParaRPr b="0" i="0" sz="2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e79dfcc61f_0_1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63" name="Google Shape;363;ge79dfcc61f_0_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64" name="Google Shape;364;ge79dfcc61f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0" y="7650"/>
            <a:ext cx="913184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ge79dfcc61f_0_14"/>
          <p:cNvSpPr/>
          <p:nvPr/>
        </p:nvSpPr>
        <p:spPr>
          <a:xfrm>
            <a:off x="3071600" y="1423250"/>
            <a:ext cx="4916400" cy="17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s-ES" sz="4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¡Hasta la próxima clase!</a:t>
            </a:r>
            <a:endParaRPr b="1" i="0" sz="48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71" name="Google Shape;371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72" name="Google Shape;37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78" name="Google Shape;378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79" name="Google Shape;37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85" name="Google Shape;38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86" name="Google Shape;38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92" name="Google Shape;392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93" name="Google Shape;39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99" name="Google Shape;399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00" name="Google Shape;40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85" name="Google Shape;8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86" name="Google Shape;8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3"/>
          <p:cNvSpPr/>
          <p:nvPr/>
        </p:nvSpPr>
        <p:spPr>
          <a:xfrm>
            <a:off x="1505598" y="469325"/>
            <a:ext cx="7174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Diseñar HTML con CSS</a:t>
            </a:r>
            <a:endParaRPr b="0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3"/>
          <p:cNvSpPr/>
          <p:nvPr/>
        </p:nvSpPr>
        <p:spPr>
          <a:xfrm>
            <a:off x="957943" y="1295400"/>
            <a:ext cx="7380600" cy="29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r>
              <a:rPr b="0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significa </a:t>
            </a:r>
            <a:r>
              <a:rPr b="1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0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ascading </a:t>
            </a:r>
            <a:r>
              <a:rPr b="1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0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tyle </a:t>
            </a:r>
            <a:r>
              <a:rPr b="1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0" i="0" lang="es-ES" sz="28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heets</a:t>
            </a:r>
            <a:endParaRPr b="0" i="0" sz="28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describe </a:t>
            </a:r>
            <a:r>
              <a:rPr b="1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cómo se deben mostrar los elementos HTML en la pantalla, papel u otros medios</a:t>
            </a: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En </a:t>
            </a:r>
            <a:r>
              <a:rPr b="1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 se puede agregar a elementos HTML de 3 maneras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En línea</a:t>
            </a: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: mediante el uso del atributo de estilo en elementos HTML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Interno</a:t>
            </a: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: mediante el uso de un elemento </a:t>
            </a:r>
            <a:r>
              <a:rPr b="1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&lt;style&gt; </a:t>
            </a: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en la sección </a:t>
            </a:r>
            <a:r>
              <a:rPr b="1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&lt;head&gt;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Externo</a:t>
            </a: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: mediante el uso de un archivo CSS externo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ES" sz="12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La forma más común de agregar CSS es mantener los estilos en archivos CSS separados. Sin embargo, aquí usaremos un estilo interno y en línea, porque es más fácil de demostrar y más fácil de probar.</a:t>
            </a:r>
            <a:endParaRPr b="0" i="0" sz="12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406" name="Google Shape;406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07" name="Google Shape;40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413" name="Google Shape;413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14" name="Google Shape;41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420" name="Google Shape;42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21" name="Google Shape;42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94" name="Google Shape;94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95" name="Google Shape;9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4"/>
          <p:cNvSpPr/>
          <p:nvPr/>
        </p:nvSpPr>
        <p:spPr>
          <a:xfrm>
            <a:off x="437675" y="434000"/>
            <a:ext cx="8650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CSS resolvió un gran problema</a:t>
            </a:r>
            <a:endParaRPr b="1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674915" y="1296434"/>
            <a:ext cx="7979100" cy="3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3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¡HTML nunca tuvo la intención de contener etiquetas para formatear una página web!</a:t>
            </a:r>
            <a:endParaRPr b="0" i="0" sz="13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3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HTML fue creado para </a:t>
            </a:r>
            <a:r>
              <a:rPr b="1" i="0" lang="es-ES" sz="13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describir el contenido</a:t>
            </a:r>
            <a:r>
              <a:rPr b="0" i="0" lang="es-ES" sz="13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 de una página web, como:</a:t>
            </a:r>
            <a:endParaRPr b="0" i="0" sz="13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&lt;h1&gt; </a:t>
            </a: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Este es un encabezado </a:t>
            </a: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&lt;/h1&gt;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&lt;p&gt; </a:t>
            </a: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Este es un párrafo. </a:t>
            </a: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&lt;/p&gt;</a:t>
            </a:r>
            <a:endParaRPr b="1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3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Cuando se agregaron etiquetas como </a:t>
            </a:r>
            <a:r>
              <a:rPr b="1" i="0" lang="es-ES" sz="13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&lt;font&gt; </a:t>
            </a:r>
            <a:r>
              <a:rPr b="0" i="0" lang="es-ES" sz="13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y atributos de color a la especificación HTML 3.2, comenzó una pesadilla para los desarrolladores web. El desarrollo de sitios web grandes, donde se agregaron fuentes e información de color a cada página, se convirtió en un proceso largo y costoso.</a:t>
            </a:r>
            <a:endParaRPr b="0" i="0" sz="13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3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¡CSS eliminó el formato de estilo de la página HTML!</a:t>
            </a:r>
            <a:endParaRPr b="0" i="0" sz="13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04" name="Google Shape;10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5"/>
          <p:cNvSpPr/>
          <p:nvPr/>
        </p:nvSpPr>
        <p:spPr>
          <a:xfrm>
            <a:off x="2623748" y="404000"/>
            <a:ext cx="4562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CSS en línea</a:t>
            </a:r>
            <a:endParaRPr b="1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5"/>
          <p:cNvSpPr/>
          <p:nvPr/>
        </p:nvSpPr>
        <p:spPr>
          <a:xfrm>
            <a:off x="566058" y="1304581"/>
            <a:ext cx="8033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 utiliza un CSS en línea para aplicar un estilo único a un único elemento HTML.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Un CSS en línea </a:t>
            </a: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 utiliza directamente en el atributo de estilo de un elemento HTML.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Este ejemplo establece el color del texto del  elemento </a:t>
            </a: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&lt;h1&gt; </a:t>
            </a: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en azul: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05743" y="2628900"/>
            <a:ext cx="4562475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13" name="Google Shape;113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4" name="Google Shape;11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6"/>
          <p:cNvSpPr/>
          <p:nvPr/>
        </p:nvSpPr>
        <p:spPr>
          <a:xfrm>
            <a:off x="2690075" y="458425"/>
            <a:ext cx="4496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CSS interno</a:t>
            </a:r>
            <a:endParaRPr b="1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1393375" y="1203200"/>
            <a:ext cx="74925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 utiliza un CSS interno para definir un estilo para una sola página HTML.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Un CSS interno </a:t>
            </a: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 define en la  sección  </a:t>
            </a: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&lt;head&gt; </a:t>
            </a: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de una página HTML, dentro de un  elemento </a:t>
            </a: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&lt;style&gt; </a:t>
            </a: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06318" y="2571749"/>
            <a:ext cx="2867606" cy="22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23" name="Google Shape;123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24" name="Google Shape;12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7"/>
          <p:cNvSpPr/>
          <p:nvPr/>
        </p:nvSpPr>
        <p:spPr>
          <a:xfrm>
            <a:off x="2699949" y="349575"/>
            <a:ext cx="4308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CSS externo</a:t>
            </a:r>
            <a:endParaRPr b="1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7"/>
          <p:cNvSpPr/>
          <p:nvPr/>
        </p:nvSpPr>
        <p:spPr>
          <a:xfrm>
            <a:off x="784475" y="1164200"/>
            <a:ext cx="80889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Se utiliza una hoja de estilo externa para definir el estilo de muchas páginas HTML.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¡Con una hoja de estilo externa, puede cambiar el aspecto de un sitio web completo, cambiando un archivo!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Para usar una hoja de estilo externa, agregue un enlace en la sección </a:t>
            </a:r>
            <a:r>
              <a:rPr b="1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&lt;head&gt; </a:t>
            </a:r>
            <a:r>
              <a:rPr b="0" i="0" lang="es-ES" sz="1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de la página HTML:</a:t>
            </a:r>
            <a:endParaRPr b="0" i="0" sz="1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5545" y="2645072"/>
            <a:ext cx="3523255" cy="220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27625" y="2645074"/>
            <a:ext cx="2209800" cy="22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34" name="Google Shape;134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35" name="Google Shape;13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9"/>
          <p:cNvSpPr/>
          <p:nvPr/>
        </p:nvSpPr>
        <p:spPr>
          <a:xfrm>
            <a:off x="2780500" y="349575"/>
            <a:ext cx="4435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s-ES" sz="44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Fuentes CSS</a:t>
            </a:r>
            <a:endParaRPr b="1" i="0" sz="44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9"/>
          <p:cNvSpPr/>
          <p:nvPr/>
        </p:nvSpPr>
        <p:spPr>
          <a:xfrm>
            <a:off x="1209325" y="1286825"/>
            <a:ext cx="4314600" cy="3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5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La  propiedad de color de CSS define el color del texto que se utilizará.</a:t>
            </a:r>
            <a:endParaRPr b="0" i="0" sz="15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5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La  propiedad  font-family  CSS define la fuente que se utilizará.</a:t>
            </a:r>
            <a:endParaRPr b="0" i="0" sz="15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500" u="none" cap="none" strike="noStrike">
                <a:solidFill>
                  <a:srgbClr val="5520A8"/>
                </a:solidFill>
                <a:latin typeface="Arial"/>
                <a:ea typeface="Arial"/>
                <a:cs typeface="Arial"/>
                <a:sym typeface="Arial"/>
              </a:rPr>
              <a:t>La  propiedad  font-size  CSS define el tamaño del texto que se utilizará.</a:t>
            </a:r>
            <a:endParaRPr b="0" i="0" sz="1500" u="none" cap="none" strike="noStrike">
              <a:solidFill>
                <a:srgbClr val="5520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49769" y="1286811"/>
            <a:ext cx="2348358" cy="3282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